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8" r:id="rId9"/>
    <p:sldId id="262" r:id="rId10"/>
    <p:sldId id="265" r:id="rId11"/>
    <p:sldId id="272" r:id="rId12"/>
    <p:sldId id="263" r:id="rId13"/>
    <p:sldId id="271" r:id="rId14"/>
    <p:sldId id="266" r:id="rId15"/>
    <p:sldId id="270" r:id="rId16"/>
    <p:sldId id="264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57"/>
    <p:restoredTop sz="90021"/>
  </p:normalViewPr>
  <p:slideViewPr>
    <p:cSldViewPr snapToGrid="0" snapToObjects="1">
      <p:cViewPr varScale="1">
        <p:scale>
          <a:sx n="104" d="100"/>
          <a:sy n="104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57EB7-D4AF-DA4A-80DF-9F8CEC4A4A64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55260-F5BE-CA40-9220-0E3C0C90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5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Remind students to get down the various categories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5260-F5BE-CA40-9220-0E3C0C902B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87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 to Investopedia video</a:t>
            </a:r>
          </a:p>
          <a:p>
            <a:endParaRPr lang="en-US" dirty="0" smtClean="0"/>
          </a:p>
          <a:p>
            <a:r>
              <a:rPr lang="en-US" dirty="0" smtClean="0"/>
              <a:t>Other link: 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=TALwNIM6gFI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5260-F5BE-CA40-9220-0E3C0C902B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0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 to Hyperinflation video</a:t>
            </a:r>
          </a:p>
          <a:p>
            <a:endParaRPr lang="en-US" dirty="0" smtClean="0"/>
          </a:p>
          <a:p>
            <a:r>
              <a:rPr lang="en-US" dirty="0" smtClean="0"/>
              <a:t>Other Hyperinflation Links: https://www.youtube.com/watch?v=h-7YCcZUXmw&amp;list=PLh_EHnOyU3dNBDuJ2FS8PhqW6i6XLnCX1</a:t>
            </a:r>
          </a:p>
          <a:p>
            <a:endParaRPr lang="en-US" dirty="0" smtClean="0"/>
          </a:p>
          <a:p>
            <a:r>
              <a:rPr lang="en-US" dirty="0" smtClean="0"/>
              <a:t>https://www.youtube.com/watch?v=o5b618iV3tM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55260-F5BE-CA40-9220-0E3C0C902B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1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00E1111-64B4-514B-A93C-25B840F13712}" type="datetimeFigureOut">
              <a:rPr lang="en-US" smtClean="0"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4F8CE9-D08C-FE45-A903-C061C3026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23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mZ36uABUL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-7YCcZUXm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5.tiff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ALwNlM6gFI" TargetMode="Externa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Inflation &amp; Deflation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Consumer Price Index and its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37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1740" y="1849582"/>
            <a:ext cx="8534400" cy="3615267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482600"/>
            <a:ext cx="9525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636" y="4658179"/>
            <a:ext cx="8534400" cy="1507067"/>
          </a:xfrm>
        </p:spPr>
        <p:txBody>
          <a:bodyPr/>
          <a:lstStyle/>
          <a:p>
            <a:r>
              <a:rPr lang="en-US" dirty="0" smtClean="0"/>
              <a:t>Hyperinflation in Germany</a:t>
            </a:r>
            <a:endParaRPr lang="en-US" dirty="0"/>
          </a:p>
        </p:txBody>
      </p:sp>
      <p:pic>
        <p:nvPicPr>
          <p:cNvPr id="4" name="h-7YCcZUXm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47636" y="811260"/>
            <a:ext cx="6838967" cy="38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170411"/>
            <a:ext cx="8534400" cy="1507067"/>
          </a:xfrm>
        </p:spPr>
        <p:txBody>
          <a:bodyPr/>
          <a:lstStyle/>
          <a:p>
            <a:r>
              <a:rPr lang="en-US" dirty="0" smtClean="0"/>
              <a:t>Causes of inflation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448" y="1847889"/>
            <a:ext cx="9274435" cy="4835544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3 Major Causes of Inflation: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Growth of the Money Supply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The </a:t>
            </a:r>
            <a:r>
              <a:rPr lang="en-US" sz="2200" dirty="0" smtClean="0">
                <a:solidFill>
                  <a:srgbClr val="FFFF00"/>
                </a:solidFill>
              </a:rPr>
              <a:t>quantity theory </a:t>
            </a:r>
            <a:r>
              <a:rPr lang="en-US" sz="2200" dirty="0" smtClean="0">
                <a:solidFill>
                  <a:schemeClr val="tx1"/>
                </a:solidFill>
              </a:rPr>
              <a:t>of inflation- Too much money in the economy causes inflation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To maintain stable prices, the money supply must increase at the same rate as the economy grows.</a:t>
            </a:r>
          </a:p>
          <a:p>
            <a:pPr lvl="1"/>
            <a:endParaRPr lang="en-US" sz="2200" dirty="0" smtClean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Changes in Aggregate Demand</a:t>
            </a:r>
          </a:p>
          <a:p>
            <a:pPr lvl="1"/>
            <a:r>
              <a:rPr lang="en-US" sz="2200" dirty="0" smtClean="0">
                <a:solidFill>
                  <a:srgbClr val="FFFF00"/>
                </a:solidFill>
              </a:rPr>
              <a:t>Demand-pull theory</a:t>
            </a:r>
            <a:r>
              <a:rPr lang="en-US" sz="2200" dirty="0" smtClean="0">
                <a:solidFill>
                  <a:schemeClr val="tx1"/>
                </a:solidFill>
              </a:rPr>
              <a:t>: demand heavily outweighs supply, inflation can occur.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Example: Heavy demand for weaponry during wartime.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97" y="170411"/>
            <a:ext cx="4376940" cy="250019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1053">
            <a:off x="8735128" y="5117238"/>
            <a:ext cx="3414529" cy="11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0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717" y="440626"/>
            <a:ext cx="8534400" cy="1507067"/>
          </a:xfrm>
        </p:spPr>
        <p:txBody>
          <a:bodyPr/>
          <a:lstStyle/>
          <a:p>
            <a:r>
              <a:rPr lang="en-US" smtClean="0"/>
              <a:t>Demand-pull theory: graph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126" y="1947693"/>
            <a:ext cx="5544799" cy="3835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3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99948"/>
            <a:ext cx="8534400" cy="1507067"/>
          </a:xfrm>
        </p:spPr>
        <p:txBody>
          <a:bodyPr/>
          <a:lstStyle/>
          <a:p>
            <a:r>
              <a:rPr lang="en-US" dirty="0"/>
              <a:t>Causes of inflation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194" y="1985725"/>
            <a:ext cx="6552119" cy="4181159"/>
          </a:xfrm>
        </p:spPr>
        <p:txBody>
          <a:bodyPr anchor="t"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dirty="0" smtClean="0">
                <a:solidFill>
                  <a:srgbClr val="FFFF00"/>
                </a:solidFill>
              </a:rPr>
              <a:t>Changes in Aggregate Supply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Cost-push theory</a:t>
            </a:r>
            <a:r>
              <a:rPr lang="en-US" dirty="0" smtClean="0">
                <a:solidFill>
                  <a:schemeClr val="tx1"/>
                </a:solidFill>
              </a:rPr>
              <a:t>: When </a:t>
            </a:r>
            <a:r>
              <a:rPr lang="en-US" dirty="0">
                <a:solidFill>
                  <a:schemeClr val="tx1"/>
                </a:solidFill>
              </a:rPr>
              <a:t>companies are forced to raise prices to </a:t>
            </a:r>
            <a:r>
              <a:rPr lang="en-US" dirty="0" smtClean="0">
                <a:solidFill>
                  <a:schemeClr val="tx1"/>
                </a:solidFill>
              </a:rPr>
              <a:t>compensate for increased costs.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This often leads to higher wages for workers, but can turn out badly.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</a:t>
            </a:r>
            <a:r>
              <a:rPr lang="en-US" dirty="0" smtClean="0">
                <a:solidFill>
                  <a:srgbClr val="FFFF00"/>
                </a:solidFill>
              </a:rPr>
              <a:t>wage-price spiral </a:t>
            </a:r>
            <a:r>
              <a:rPr lang="en-US" dirty="0" smtClean="0">
                <a:solidFill>
                  <a:schemeClr val="tx1"/>
                </a:solidFill>
              </a:rPr>
              <a:t>is a continual process where wages increase, causing prices to increase. This causes wages to increase, and the process keeps continuing.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13" y="1985725"/>
            <a:ext cx="5176155" cy="3223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849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2F9CB-A1A0-4043-A103-F6A4B94B695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BE6588-EE16-4389-857C-86A156D49E5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FD48D2-B0A7-413D-B947-AA55AC1296D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E668D0-D906-4EEE-B32F-8C028624B83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DE67A3-B8F6-4CFD-A8E0-D15200F2315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91E317B-75E3-4171-A07A-B263C1D6DC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4A9B19C2-B29A-4924-9E7E-6FBF17F585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C85634-D5F5-4047-8F35-F4B1F50AB1A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224BF71-948F-411D-AA79-8B231571519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B4526-E715-4199-A597-CD757CB4A02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5E295A6-48D5-4F9E-A32C-5D87EAA5E7E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0BF5B3-9260-4D36-BB24-07BC414B9D4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E0C886-FA2E-4E7C-BC00-8397AAEC865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68" y="1097060"/>
            <a:ext cx="4729335" cy="4334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Cost-Push Theory: Graph</a:t>
            </a:r>
          </a:p>
        </p:txBody>
      </p:sp>
    </p:spTree>
    <p:extLst>
      <p:ext uri="{BB962C8B-B14F-4D97-AF65-F5344CB8AC3E}">
        <p14:creationId xmlns:p14="http://schemas.microsoft.com/office/powerpoint/2010/main" val="2789386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14938"/>
            <a:ext cx="8534400" cy="1507067"/>
          </a:xfrm>
        </p:spPr>
        <p:txBody>
          <a:bodyPr/>
          <a:lstStyle/>
          <a:p>
            <a:r>
              <a:rPr lang="en-US" dirty="0" smtClean="0"/>
              <a:t>Effects of inflation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323" y="2439649"/>
            <a:ext cx="10288589" cy="3894649"/>
          </a:xfrm>
        </p:spPr>
        <p:txBody>
          <a:bodyPr anchor="t"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Impact of Purchasing Power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When inflation occurs, prices go up and purchasing power goes down.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Impact on Income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Most people have fixed incomes, and as inflation goes up, they cannot afford their usual standard of living.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Impact on Interest Rates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If the inflation rate outweighs interest rates, savers lose money.</a:t>
            </a:r>
          </a:p>
          <a:p>
            <a:pPr lvl="1"/>
            <a:endParaRPr lang="en-US" sz="2200" dirty="0" smtClean="0">
              <a:solidFill>
                <a:srgbClr val="FFFF00"/>
              </a:solidFill>
            </a:endParaRPr>
          </a:p>
          <a:p>
            <a:pPr lvl="1"/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8612" y="0"/>
            <a:ext cx="2973388" cy="29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685800"/>
            <a:ext cx="8534400" cy="1507067"/>
          </a:xfrm>
        </p:spPr>
        <p:txBody>
          <a:bodyPr/>
          <a:lstStyle/>
          <a:p>
            <a:r>
              <a:rPr lang="en-US" dirty="0" smtClean="0"/>
              <a:t>The opposite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499610"/>
            <a:ext cx="7146377" cy="3615267"/>
          </a:xfrm>
        </p:spPr>
        <p:txBody>
          <a:bodyPr anchor="t"/>
          <a:lstStyle/>
          <a:p>
            <a:r>
              <a:rPr lang="en-US" dirty="0" smtClean="0">
                <a:solidFill>
                  <a:schemeClr val="tx1"/>
                </a:solidFill>
              </a:rPr>
              <a:t>The opposite of inflation is</a:t>
            </a:r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Deflation- </a:t>
            </a:r>
            <a:r>
              <a:rPr lang="en-US" dirty="0" smtClean="0">
                <a:solidFill>
                  <a:schemeClr val="tx1"/>
                </a:solidFill>
              </a:rPr>
              <a:t>the sustained drop in price level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Deflation is often caused by an increase in Unemployment and a decrease in capital investment.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Much more rare than inflation.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033" y="152243"/>
            <a:ext cx="3987338" cy="32832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218" y="3780542"/>
            <a:ext cx="4136967" cy="2766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2" y="346652"/>
            <a:ext cx="8534400" cy="1507067"/>
          </a:xfrm>
        </p:spPr>
        <p:txBody>
          <a:bodyPr/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580" y="2186797"/>
            <a:ext cx="9909026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As time goes on, economies grow in size and prices tend to increase.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Inflation</a:t>
            </a:r>
            <a:r>
              <a:rPr lang="en-US" dirty="0" smtClean="0">
                <a:solidFill>
                  <a:schemeClr val="tx1"/>
                </a:solidFill>
              </a:rPr>
              <a:t> is a general </a:t>
            </a:r>
            <a:r>
              <a:rPr lang="en-US" dirty="0" smtClean="0">
                <a:solidFill>
                  <a:srgbClr val="FFFF00"/>
                </a:solidFill>
              </a:rPr>
              <a:t>increase in prices </a:t>
            </a:r>
            <a:r>
              <a:rPr lang="en-US" dirty="0" smtClean="0">
                <a:solidFill>
                  <a:schemeClr val="tx1"/>
                </a:solidFill>
              </a:rPr>
              <a:t>across an economy.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 prices go up, our </a:t>
            </a:r>
            <a:r>
              <a:rPr lang="en-US" dirty="0" smtClean="0">
                <a:solidFill>
                  <a:srgbClr val="FFFF00"/>
                </a:solidFill>
              </a:rPr>
              <a:t>Purchasing Power </a:t>
            </a:r>
            <a:r>
              <a:rPr lang="en-US" dirty="0" smtClean="0">
                <a:solidFill>
                  <a:schemeClr val="tx1"/>
                </a:solidFill>
              </a:rPr>
              <a:t>declines.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Purchasing power is just our ability to purchase goods and services.</a:t>
            </a:r>
          </a:p>
          <a:p>
            <a:r>
              <a:rPr lang="en-US" dirty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n other words, our money is not worth as much when inflation occurs.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219" y="4476117"/>
            <a:ext cx="2990101" cy="2248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326" y="369901"/>
            <a:ext cx="1142171" cy="14838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14" y="1053448"/>
            <a:ext cx="678811" cy="881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59" y="3718036"/>
            <a:ext cx="806938" cy="1048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0938">
                        <a14:foregroundMark x1="86125" y1="81313" x2="86125" y2="81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103" y="58141"/>
            <a:ext cx="1491521" cy="14915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0938">
                        <a14:foregroundMark x1="86125" y1="81313" x2="86125" y2="81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9464" y="2561311"/>
            <a:ext cx="1055936" cy="1055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44" y1="97556" x2="50444" y2="97556"/>
                        <a14:foregroundMark x1="50222" y1="94444" x2="50222" y2="9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8352" y="1767311"/>
            <a:ext cx="1497081" cy="1639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44" y1="97556" x2="50444" y2="97556"/>
                        <a14:foregroundMark x1="50222" y1="94444" x2="50222" y2="9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0802" y="803901"/>
            <a:ext cx="1078667" cy="1181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5653" y="4394459"/>
            <a:ext cx="3046543" cy="24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8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4E830A-06F9-4EAA-9E65-110CF24217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2260" b="77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B32265-D526-44B2-B82E-8977DFEFB457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453D36-EF7F-403B-A9E0-553E1F0B3A9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E7E8D9E-8474-4515-9EEB-0B46BE8EFAB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6A1812-CCD3-429E-AAAE-CC335A33F8E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CB9509C-1B73-4063-8E69-E9024ACED1C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4BEF3D9-6561-4BA4-AD81-AC90EF33F6F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121" y="352277"/>
            <a:ext cx="8534400" cy="1507067"/>
          </a:xfrm>
        </p:spPr>
        <p:txBody>
          <a:bodyPr>
            <a:normAutofit/>
          </a:bodyPr>
          <a:lstStyle/>
          <a:p>
            <a:r>
              <a:rPr lang="en-US" u="sng" dirty="0"/>
              <a:t>Price Indexes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586" y="1875367"/>
            <a:ext cx="8774208" cy="40457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When economists attempt to measure inflation, they use a variety of Price Indexes.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rgbClr val="FFFF00"/>
                </a:solidFill>
              </a:rPr>
              <a:t>Price Index </a:t>
            </a:r>
            <a:r>
              <a:rPr lang="en-US" dirty="0">
                <a:solidFill>
                  <a:schemeClr val="tx1"/>
                </a:solidFill>
              </a:rPr>
              <a:t>is a measurement that shows how the </a:t>
            </a:r>
            <a:r>
              <a:rPr lang="en-US" dirty="0">
                <a:solidFill>
                  <a:srgbClr val="FFFF00"/>
                </a:solidFill>
              </a:rPr>
              <a:t>average price </a:t>
            </a:r>
            <a:r>
              <a:rPr lang="en-US" dirty="0">
                <a:solidFill>
                  <a:schemeClr val="tx1"/>
                </a:solidFill>
              </a:rPr>
              <a:t>of a standard group of goods </a:t>
            </a:r>
            <a:r>
              <a:rPr lang="en-US" dirty="0">
                <a:solidFill>
                  <a:srgbClr val="FFFF00"/>
                </a:solidFill>
              </a:rPr>
              <a:t>changes through time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Price indexes help consumers, businesses, and the government make economic decisions.</a:t>
            </a:r>
          </a:p>
        </p:txBody>
      </p:sp>
    </p:spTree>
    <p:extLst>
      <p:ext uri="{BB962C8B-B14F-4D97-AF65-F5344CB8AC3E}">
        <p14:creationId xmlns:p14="http://schemas.microsoft.com/office/powerpoint/2010/main" val="39103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67423"/>
            <a:ext cx="8534400" cy="1507067"/>
          </a:xfrm>
        </p:spPr>
        <p:txBody>
          <a:bodyPr/>
          <a:lstStyle/>
          <a:p>
            <a:r>
              <a:rPr lang="en-US" dirty="0" smtClean="0"/>
              <a:t>Consumer price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974491"/>
            <a:ext cx="9419158" cy="4111516"/>
          </a:xfrm>
        </p:spPr>
        <p:txBody>
          <a:bodyPr anchor="t"/>
          <a:lstStyle/>
          <a:p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 smtClean="0">
                <a:solidFill>
                  <a:srgbClr val="FFFF00"/>
                </a:solidFill>
              </a:rPr>
              <a:t>Consumer Price Index (CPI) </a:t>
            </a:r>
            <a:r>
              <a:rPr lang="en-US" dirty="0" smtClean="0">
                <a:solidFill>
                  <a:schemeClr val="tx1"/>
                </a:solidFill>
              </a:rPr>
              <a:t>is determined by measuring the price of a standard group of goods (the market basket).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This standard group of goods is called the </a:t>
            </a:r>
            <a:r>
              <a:rPr lang="en-US" dirty="0" smtClean="0">
                <a:solidFill>
                  <a:srgbClr val="FFFF00"/>
                </a:solidFill>
              </a:rPr>
              <a:t>Market Basket </a:t>
            </a:r>
            <a:r>
              <a:rPr lang="en-US" dirty="0" smtClean="0">
                <a:solidFill>
                  <a:schemeClr val="tx1"/>
                </a:solidFill>
              </a:rPr>
              <a:t>and is meant to represent the goods purchased by a typical urban consumer.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78" y="3554609"/>
            <a:ext cx="5212368" cy="3196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3567360"/>
            <a:ext cx="3603885" cy="31714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608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2D8CD66-6E34-4232-868C-F61EC84AFC0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F45FBF2-7D66-42AD-9DF3-D6B32C25A4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4044DE-2387-41C2-857F-132B167932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ALwNlM6gF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18832" y="544878"/>
            <a:ext cx="10221727" cy="574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5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67422"/>
            <a:ext cx="8534400" cy="1507067"/>
          </a:xfrm>
        </p:spPr>
        <p:txBody>
          <a:bodyPr/>
          <a:lstStyle/>
          <a:p>
            <a:r>
              <a:rPr lang="en-US" dirty="0" smtClean="0"/>
              <a:t>Calculating CPI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0943" y="2253834"/>
                <a:ext cx="9074930" cy="3615267"/>
              </a:xfrm>
            </p:spPr>
            <p:txBody>
              <a:bodyPr anchor="t"/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To find CPI, the government compares current prices to a prices in a previous time period (Base period).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Formula: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𝑐𝑢𝑟𝑟𝑒𝑛𝑡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𝑐𝑜𝑠𝑡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𝑏𝑎𝑠𝑒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𝑝𝑒𝑟𝑖𝑜𝑑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𝑐𝑜𝑠𝑡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FFFF00"/>
                    </a:solidFill>
                  </a:rPr>
                  <a:t>  X 100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Example: Suppose todays market basket costs $360, but during the base period it costed $200. In this scenario: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                     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$360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$200</m:t>
                        </m:r>
                      </m:den>
                    </m:f>
                  </m:oMath>
                </a14:m>
                <a:r>
                  <a:rPr lang="en-US" sz="3200" b="0" dirty="0" smtClean="0">
                    <a:solidFill>
                      <a:srgbClr val="FFFF00"/>
                    </a:solidFill>
                  </a:rPr>
                  <a:t> X 100 = 180 </a:t>
                </a:r>
              </a:p>
              <a:p>
                <a:endParaRPr lang="en-US" dirty="0" smtClean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0943" y="2253834"/>
                <a:ext cx="9074930" cy="3615267"/>
              </a:xfrm>
              <a:blipFill rotWithShape="0">
                <a:blip r:embed="rId2"/>
                <a:stretch>
                  <a:fillRect l="-269" t="-1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656" y="101507"/>
            <a:ext cx="3358344" cy="22388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745" y="4397148"/>
            <a:ext cx="3070165" cy="2302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1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36434"/>
            <a:ext cx="8534400" cy="1507067"/>
          </a:xfrm>
        </p:spPr>
        <p:txBody>
          <a:bodyPr/>
          <a:lstStyle/>
          <a:p>
            <a:r>
              <a:rPr lang="en-US" dirty="0" smtClean="0"/>
              <a:t>Calculating inflation rate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4212" y="2043501"/>
                <a:ext cx="9872953" cy="4257546"/>
              </a:xfrm>
            </p:spPr>
            <p:txBody>
              <a:bodyPr anchor="t"/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Once we have the CPI, we can then calculate the Inflation Rate.</a:t>
                </a: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The 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Inflation Rate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is the percentage rate of change in price level over time.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𝐶𝑃𝐼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𝐶𝑢𝑟𝑟𝑒𝑛𝑡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𝑌𝑒𝑎𝑟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−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𝐶𝑃𝐼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𝐵𝑎𝑠𝑒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𝑌𝑒𝑎𝑟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𝐶𝑃𝐼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𝐵𝑎𝑠𝑒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𝑌𝑒𝑎𝑟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FFFF00"/>
                    </a:solidFill>
                  </a:rPr>
                  <a:t> X 100</a:t>
                </a:r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dirty="0" smtClean="0">
                    <a:solidFill>
                      <a:schemeClr val="tx1"/>
                    </a:solidFill>
                  </a:rPr>
                  <a:t>Example: If our current CPI is 140, and our base year CPI is 100, what is the inflation rate?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140 − 100 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100</m:t>
                        </m:r>
                      </m:den>
                    </m:f>
                    <m:r>
                      <a:rPr lang="en-US" sz="36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 100</m:t>
                    </m:r>
                  </m:oMath>
                </a14:m>
                <a:r>
                  <a:rPr lang="en-US" sz="3600" dirty="0" smtClean="0">
                    <a:solidFill>
                      <a:srgbClr val="FFFF00"/>
                    </a:solidFill>
                  </a:rPr>
                  <a:t> = 40 percent</a:t>
                </a: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2" y="2043501"/>
                <a:ext cx="9872953" cy="4257546"/>
              </a:xfrm>
              <a:blipFill rotWithShape="0">
                <a:blip r:embed="rId2"/>
                <a:stretch>
                  <a:fillRect l="-247" t="-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53" y="5971322"/>
            <a:ext cx="507612" cy="659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51" y="5203881"/>
            <a:ext cx="590740" cy="767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891" y="3862946"/>
            <a:ext cx="763059" cy="991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052" y="2263961"/>
            <a:ext cx="1230821" cy="1598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69" y="177412"/>
            <a:ext cx="1550342" cy="201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2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99948"/>
            <a:ext cx="8534400" cy="1507067"/>
          </a:xfrm>
        </p:spPr>
        <p:txBody>
          <a:bodyPr/>
          <a:lstStyle/>
          <a:p>
            <a:r>
              <a:rPr lang="en-US" dirty="0" smtClean="0"/>
              <a:t>Possible day break here (?)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259767"/>
            <a:ext cx="8534400" cy="36152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-144791"/>
            <a:ext cx="8534400" cy="1507067"/>
          </a:xfrm>
        </p:spPr>
        <p:txBody>
          <a:bodyPr/>
          <a:lstStyle/>
          <a:p>
            <a:r>
              <a:rPr lang="en-US" dirty="0" smtClean="0"/>
              <a:t>Types of inflation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700" y="1578408"/>
            <a:ext cx="7229504" cy="4955396"/>
          </a:xfrm>
        </p:spPr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Certain industries, such as food and energy, can have sharp spikes in inflation due to outside events around the world.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For this reason, economists developed the </a:t>
            </a:r>
            <a:r>
              <a:rPr lang="en-US" dirty="0" smtClean="0">
                <a:solidFill>
                  <a:srgbClr val="FFFF00"/>
                </a:solidFill>
              </a:rPr>
              <a:t>core inflation rate- </a:t>
            </a:r>
            <a:r>
              <a:rPr lang="en-US" dirty="0" smtClean="0">
                <a:solidFill>
                  <a:schemeClr val="tx1"/>
                </a:solidFill>
              </a:rPr>
              <a:t>the rate of inflation </a:t>
            </a:r>
            <a:r>
              <a:rPr lang="en-US" dirty="0" smtClean="0">
                <a:solidFill>
                  <a:srgbClr val="FFFF00"/>
                </a:solidFill>
              </a:rPr>
              <a:t>excluding</a:t>
            </a:r>
            <a:r>
              <a:rPr lang="en-US" dirty="0" smtClean="0">
                <a:solidFill>
                  <a:schemeClr val="tx1"/>
                </a:solidFill>
              </a:rPr>
              <a:t> the effects of </a:t>
            </a:r>
            <a:r>
              <a:rPr lang="en-US" dirty="0" smtClean="0">
                <a:solidFill>
                  <a:srgbClr val="FFFF00"/>
                </a:solidFill>
              </a:rPr>
              <a:t>food and energy</a:t>
            </a:r>
            <a:r>
              <a:rPr lang="en-US" dirty="0" smtClean="0">
                <a:solidFill>
                  <a:schemeClr val="tx1"/>
                </a:solidFill>
              </a:rPr>
              <a:t> prices.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WORST TYPE OF INFLATION: </a:t>
            </a:r>
            <a:r>
              <a:rPr lang="en-US" dirty="0" smtClean="0">
                <a:solidFill>
                  <a:srgbClr val="FFFF00"/>
                </a:solidFill>
              </a:rPr>
              <a:t>HYPERINFLATION </a:t>
            </a:r>
          </a:p>
          <a:p>
            <a:pPr lvl="1"/>
            <a:r>
              <a:rPr lang="en-US" sz="2000" dirty="0" smtClean="0">
                <a:solidFill>
                  <a:srgbClr val="FFFF00"/>
                </a:solidFill>
              </a:rPr>
              <a:t>Hyperinflation: Inflation that is out of control!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Inflation rates can go as high as 100-500 percent per month.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179" y="4056106"/>
            <a:ext cx="4884821" cy="2651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589" y="608742"/>
            <a:ext cx="30480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8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8591</TotalTime>
  <Words>597</Words>
  <Application>Microsoft Office PowerPoint</Application>
  <PresentationFormat>Widescreen</PresentationFormat>
  <Paragraphs>81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Cambria Math</vt:lpstr>
      <vt:lpstr>Century Gothic</vt:lpstr>
      <vt:lpstr>Mangal</vt:lpstr>
      <vt:lpstr>Wingdings 3</vt:lpstr>
      <vt:lpstr>Slice</vt:lpstr>
      <vt:lpstr>Inflation &amp; Deflation</vt:lpstr>
      <vt:lpstr>Inflation</vt:lpstr>
      <vt:lpstr>Price Indexes</vt:lpstr>
      <vt:lpstr>Consumer price index</vt:lpstr>
      <vt:lpstr>PowerPoint Presentation</vt:lpstr>
      <vt:lpstr>Calculating CPI</vt:lpstr>
      <vt:lpstr>Calculating inflation rate</vt:lpstr>
      <vt:lpstr>Possible day break here (?)</vt:lpstr>
      <vt:lpstr>Types of inflation</vt:lpstr>
      <vt:lpstr>PowerPoint Presentation</vt:lpstr>
      <vt:lpstr>Hyperinflation in Germany</vt:lpstr>
      <vt:lpstr>Causes of inflation</vt:lpstr>
      <vt:lpstr>Demand-pull theory: graph</vt:lpstr>
      <vt:lpstr>Causes of inflation</vt:lpstr>
      <vt:lpstr>Cost-Push Theory: Graph</vt:lpstr>
      <vt:lpstr>Effects of inflation</vt:lpstr>
      <vt:lpstr>The opposite effect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CPI, Inflation, Prices</dc:title>
  <dc:creator>Lane Weaver</dc:creator>
  <cp:lastModifiedBy>Powell, Jennifer</cp:lastModifiedBy>
  <cp:revision>36</cp:revision>
  <dcterms:created xsi:type="dcterms:W3CDTF">2018-02-14T17:09:19Z</dcterms:created>
  <dcterms:modified xsi:type="dcterms:W3CDTF">2018-02-21T16:02:20Z</dcterms:modified>
</cp:coreProperties>
</file>